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64" d="100"/>
          <a:sy n="64" d="100"/>
        </p:scale>
        <p:origin x="9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ed2c7363-624f-4001-af6b-6e4fe19ada12" providerId="ADAL" clId="{99A5A63E-7191-4443-9C2A-970B0865FE9F}"/>
    <pc:docChg chg="addSld delSld modSld">
      <pc:chgData name="CHARLTON ELIZABETH" userId="ed2c7363-624f-4001-af6b-6e4fe19ada12" providerId="ADAL" clId="{99A5A63E-7191-4443-9C2A-970B0865FE9F}" dt="2018-01-22T18:08:17.309" v="3"/>
      <pc:docMkLst>
        <pc:docMk/>
      </pc:docMkLst>
      <pc:sldChg chg="del">
        <pc:chgData name="CHARLTON ELIZABETH" userId="ed2c7363-624f-4001-af6b-6e4fe19ada12" providerId="ADAL" clId="{99A5A63E-7191-4443-9C2A-970B0865FE9F}" dt="2018-01-22T18:07:53.418" v="1" actId="2696"/>
        <pc:sldMkLst>
          <pc:docMk/>
          <pc:sldMk cId="109857222" sldId="256"/>
        </pc:sldMkLst>
      </pc:sldChg>
      <pc:sldChg chg="add setBg">
        <pc:chgData name="CHARLTON ELIZABETH" userId="ed2c7363-624f-4001-af6b-6e4fe19ada12" providerId="ADAL" clId="{99A5A63E-7191-4443-9C2A-970B0865FE9F}" dt="2018-01-22T18:08:01.080" v="2"/>
        <pc:sldMkLst>
          <pc:docMk/>
          <pc:sldMk cId="3424853005" sldId="257"/>
        </pc:sldMkLst>
      </pc:sldChg>
      <pc:sldChg chg="add setBg">
        <pc:chgData name="CHARLTON ELIZABETH" userId="ed2c7363-624f-4001-af6b-6e4fe19ada12" providerId="ADAL" clId="{99A5A63E-7191-4443-9C2A-970B0865FE9F}" dt="2018-01-22T18:08:17.309" v="3"/>
        <pc:sldMkLst>
          <pc:docMk/>
          <pc:sldMk cId="1549705428" sldId="258"/>
        </pc:sldMkLst>
      </pc:sldChg>
      <pc:sldChg chg="add">
        <pc:chgData name="CHARLTON ELIZABETH" userId="ed2c7363-624f-4001-af6b-6e4fe19ada12" providerId="ADAL" clId="{99A5A63E-7191-4443-9C2A-970B0865FE9F}" dt="2018-01-22T18:07:51.043" v="0"/>
        <pc:sldMkLst>
          <pc:docMk/>
          <pc:sldMk cId="294929352" sldId="259"/>
        </pc:sldMkLst>
      </pc:sldChg>
      <pc:sldChg chg="add">
        <pc:chgData name="CHARLTON ELIZABETH" userId="ed2c7363-624f-4001-af6b-6e4fe19ada12" providerId="ADAL" clId="{99A5A63E-7191-4443-9C2A-970B0865FE9F}" dt="2018-01-22T18:07:51.043" v="0"/>
        <pc:sldMkLst>
          <pc:docMk/>
          <pc:sldMk cId="2018662145" sldId="260"/>
        </pc:sldMkLst>
      </pc:sldChg>
      <pc:sldChg chg="add">
        <pc:chgData name="CHARLTON ELIZABETH" userId="ed2c7363-624f-4001-af6b-6e4fe19ada12" providerId="ADAL" clId="{99A5A63E-7191-4443-9C2A-970B0865FE9F}" dt="2018-01-22T18:07:51.043" v="0"/>
        <pc:sldMkLst>
          <pc:docMk/>
          <pc:sldMk cId="986814048" sldId="261"/>
        </pc:sldMkLst>
      </pc:sldChg>
      <pc:sldChg chg="add">
        <pc:chgData name="CHARLTON ELIZABETH" userId="ed2c7363-624f-4001-af6b-6e4fe19ada12" providerId="ADAL" clId="{99A5A63E-7191-4443-9C2A-970B0865FE9F}" dt="2018-01-22T18:07:51.043" v="0"/>
        <pc:sldMkLst>
          <pc:docMk/>
          <pc:sldMk cId="350104603" sldId="262"/>
        </pc:sldMkLst>
      </pc:sldChg>
      <pc:sldChg chg="add">
        <pc:chgData name="CHARLTON ELIZABETH" userId="ed2c7363-624f-4001-af6b-6e4fe19ada12" providerId="ADAL" clId="{99A5A63E-7191-4443-9C2A-970B0865FE9F}" dt="2018-01-22T18:07:51.043" v="0"/>
        <pc:sldMkLst>
          <pc:docMk/>
          <pc:sldMk cId="1354719372" sldId="263"/>
        </pc:sldMkLst>
      </pc:sldChg>
      <pc:sldChg chg="add setBg">
        <pc:chgData name="CHARLTON ELIZABETH" userId="ed2c7363-624f-4001-af6b-6e4fe19ada12" providerId="ADAL" clId="{99A5A63E-7191-4443-9C2A-970B0865FE9F}" dt="2018-01-22T18:08:17.309" v="3"/>
        <pc:sldMkLst>
          <pc:docMk/>
          <pc:sldMk cId="345361214" sldId="264"/>
        </pc:sldMkLst>
      </pc:sldChg>
      <pc:sldChg chg="add">
        <pc:chgData name="CHARLTON ELIZABETH" userId="ed2c7363-624f-4001-af6b-6e4fe19ada12" providerId="ADAL" clId="{99A5A63E-7191-4443-9C2A-970B0865FE9F}" dt="2018-01-22T18:07:51.043" v="0"/>
        <pc:sldMkLst>
          <pc:docMk/>
          <pc:sldMk cId="1022146196" sldId="265"/>
        </pc:sldMkLst>
      </pc:sldChg>
      <pc:sldChg chg="add">
        <pc:chgData name="CHARLTON ELIZABETH" userId="ed2c7363-624f-4001-af6b-6e4fe19ada12" providerId="ADAL" clId="{99A5A63E-7191-4443-9C2A-970B0865FE9F}" dt="2018-01-22T18:07:51.043" v="0"/>
        <pc:sldMkLst>
          <pc:docMk/>
          <pc:sldMk cId="1926466369" sldId="266"/>
        </pc:sldMkLst>
      </pc:sldChg>
      <pc:sldChg chg="add">
        <pc:chgData name="CHARLTON ELIZABETH" userId="ed2c7363-624f-4001-af6b-6e4fe19ada12" providerId="ADAL" clId="{99A5A63E-7191-4443-9C2A-970B0865FE9F}" dt="2018-01-22T18:07:51.043" v="0"/>
        <pc:sldMkLst>
          <pc:docMk/>
          <pc:sldMk cId="755408685" sldId="267"/>
        </pc:sldMkLst>
      </pc:sldChg>
      <pc:sldChg chg="add">
        <pc:chgData name="CHARLTON ELIZABETH" userId="ed2c7363-624f-4001-af6b-6e4fe19ada12" providerId="ADAL" clId="{99A5A63E-7191-4443-9C2A-970B0865FE9F}" dt="2018-01-22T18:07:51.043" v="0"/>
        <pc:sldMkLst>
          <pc:docMk/>
          <pc:sldMk cId="1204177748" sldId="268"/>
        </pc:sldMkLst>
      </pc:sldChg>
      <pc:sldChg chg="add">
        <pc:chgData name="CHARLTON ELIZABETH" userId="ed2c7363-624f-4001-af6b-6e4fe19ada12" providerId="ADAL" clId="{99A5A63E-7191-4443-9C2A-970B0865FE9F}" dt="2018-01-22T18:07:51.043" v="0"/>
        <pc:sldMkLst>
          <pc:docMk/>
          <pc:sldMk cId="3192165693" sldId="269"/>
        </pc:sldMkLst>
      </pc:sldChg>
      <pc:sldChg chg="add">
        <pc:chgData name="CHARLTON ELIZABETH" userId="ed2c7363-624f-4001-af6b-6e4fe19ada12" providerId="ADAL" clId="{99A5A63E-7191-4443-9C2A-970B0865FE9F}" dt="2018-01-22T18:07:51.043" v="0"/>
        <pc:sldMkLst>
          <pc:docMk/>
          <pc:sldMk cId="1086625963" sldId="270"/>
        </pc:sldMkLst>
      </pc:sldChg>
      <pc:sldChg chg="add">
        <pc:chgData name="CHARLTON ELIZABETH" userId="ed2c7363-624f-4001-af6b-6e4fe19ada12" providerId="ADAL" clId="{99A5A63E-7191-4443-9C2A-970B0865FE9F}" dt="2018-01-22T18:07:51.043" v="0"/>
        <pc:sldMkLst>
          <pc:docMk/>
          <pc:sldMk cId="33959781" sldId="271"/>
        </pc:sldMkLst>
      </pc:sldChg>
      <pc:sldChg chg="add">
        <pc:chgData name="CHARLTON ELIZABETH" userId="ed2c7363-624f-4001-af6b-6e4fe19ada12" providerId="ADAL" clId="{99A5A63E-7191-4443-9C2A-970B0865FE9F}" dt="2018-01-22T18:07:51.043" v="0"/>
        <pc:sldMkLst>
          <pc:docMk/>
          <pc:sldMk cId="1391473004" sldId="272"/>
        </pc:sldMkLst>
      </pc:sldChg>
      <pc:sldChg chg="add">
        <pc:chgData name="CHARLTON ELIZABETH" userId="ed2c7363-624f-4001-af6b-6e4fe19ada12" providerId="ADAL" clId="{99A5A63E-7191-4443-9C2A-970B0865FE9F}" dt="2018-01-22T18:07:51.043" v="0"/>
        <pc:sldMkLst>
          <pc:docMk/>
          <pc:sldMk cId="232441445" sldId="273"/>
        </pc:sldMkLst>
      </pc:sldChg>
      <pc:sldChg chg="add setBg">
        <pc:chgData name="CHARLTON ELIZABETH" userId="ed2c7363-624f-4001-af6b-6e4fe19ada12" providerId="ADAL" clId="{99A5A63E-7191-4443-9C2A-970B0865FE9F}" dt="2018-01-22T18:08:17.309" v="3"/>
        <pc:sldMkLst>
          <pc:docMk/>
          <pc:sldMk cId="2118641459" sldId="274"/>
        </pc:sldMkLst>
      </pc:sldChg>
      <pc:sldChg chg="add">
        <pc:chgData name="CHARLTON ELIZABETH" userId="ed2c7363-624f-4001-af6b-6e4fe19ada12" providerId="ADAL" clId="{99A5A63E-7191-4443-9C2A-970B0865FE9F}" dt="2018-01-22T18:07:51.043" v="0"/>
        <pc:sldMkLst>
          <pc:docMk/>
          <pc:sldMk cId="3838281488" sldId="275"/>
        </pc:sldMkLst>
      </pc:sldChg>
      <pc:sldChg chg="add">
        <pc:chgData name="CHARLTON ELIZABETH" userId="ed2c7363-624f-4001-af6b-6e4fe19ada12" providerId="ADAL" clId="{99A5A63E-7191-4443-9C2A-970B0865FE9F}" dt="2018-01-22T18:07:51.043" v="0"/>
        <pc:sldMkLst>
          <pc:docMk/>
          <pc:sldMk cId="3060070134" sldId="276"/>
        </pc:sldMkLst>
      </pc:sldChg>
      <pc:sldChg chg="add setBg">
        <pc:chgData name="CHARLTON ELIZABETH" userId="ed2c7363-624f-4001-af6b-6e4fe19ada12" providerId="ADAL" clId="{99A5A63E-7191-4443-9C2A-970B0865FE9F}" dt="2018-01-22T18:08:17.309" v="3"/>
        <pc:sldMkLst>
          <pc:docMk/>
          <pc:sldMk cId="2072525135" sldId="277"/>
        </pc:sldMkLst>
      </pc:sldChg>
      <pc:sldChg chg="add">
        <pc:chgData name="CHARLTON ELIZABETH" userId="ed2c7363-624f-4001-af6b-6e4fe19ada12" providerId="ADAL" clId="{99A5A63E-7191-4443-9C2A-970B0865FE9F}" dt="2018-01-22T18:07:51.043" v="0"/>
        <pc:sldMkLst>
          <pc:docMk/>
          <pc:sldMk cId="2100338748" sldId="278"/>
        </pc:sldMkLst>
      </pc:sldChg>
      <pc:sldChg chg="add">
        <pc:chgData name="CHARLTON ELIZABETH" userId="ed2c7363-624f-4001-af6b-6e4fe19ada12" providerId="ADAL" clId="{99A5A63E-7191-4443-9C2A-970B0865FE9F}" dt="2018-01-22T18:07:51.043" v="0"/>
        <pc:sldMkLst>
          <pc:docMk/>
          <pc:sldMk cId="3671414248" sldId="279"/>
        </pc:sldMkLst>
      </pc:sldChg>
      <pc:sldChg chg="add setBg">
        <pc:chgData name="CHARLTON ELIZABETH" userId="ed2c7363-624f-4001-af6b-6e4fe19ada12" providerId="ADAL" clId="{99A5A63E-7191-4443-9C2A-970B0865FE9F}" dt="2018-01-22T18:08:17.309" v="3"/>
        <pc:sldMkLst>
          <pc:docMk/>
          <pc:sldMk cId="614557055" sldId="280"/>
        </pc:sldMkLst>
      </pc:sldChg>
      <pc:sldChg chg="add">
        <pc:chgData name="CHARLTON ELIZABETH" userId="ed2c7363-624f-4001-af6b-6e4fe19ada12" providerId="ADAL" clId="{99A5A63E-7191-4443-9C2A-970B0865FE9F}" dt="2018-01-22T18:07:51.043" v="0"/>
        <pc:sldMkLst>
          <pc:docMk/>
          <pc:sldMk cId="3099383205" sldId="281"/>
        </pc:sldMkLst>
      </pc:sldChg>
      <pc:sldChg chg="add">
        <pc:chgData name="CHARLTON ELIZABETH" userId="ed2c7363-624f-4001-af6b-6e4fe19ada12" providerId="ADAL" clId="{99A5A63E-7191-4443-9C2A-970B0865FE9F}" dt="2018-01-22T18:07:51.043" v="0"/>
        <pc:sldMkLst>
          <pc:docMk/>
          <pc:sldMk cId="2066890790"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6350"/>
            <a:ext cx="9144000" cy="2387600"/>
          </a:xfrm>
        </p:spPr>
        <p:txBody>
          <a:bodyPr>
            <a:noAutofit/>
          </a:bodyPr>
          <a:lstStyle/>
          <a:p>
            <a:r>
              <a:rPr lang="en-US" sz="12500" dirty="0">
                <a:solidFill>
                  <a:schemeClr val="bg1"/>
                </a:solidFill>
              </a:rPr>
              <a:t>Unit 2 Days 21-25</a:t>
            </a:r>
          </a:p>
        </p:txBody>
      </p:sp>
    </p:spTree>
    <p:extLst>
      <p:ext uri="{BB962C8B-B14F-4D97-AF65-F5344CB8AC3E}">
        <p14:creationId xmlns:p14="http://schemas.microsoft.com/office/powerpoint/2010/main" val="342485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a:normAutofit/>
          </a:bodyPr>
          <a:lstStyle/>
          <a:p>
            <a:r>
              <a:rPr lang="en-US" sz="3600" dirty="0"/>
              <a:t>Seminar</a:t>
            </a:r>
          </a:p>
          <a:p>
            <a:r>
              <a:rPr lang="en-US" sz="3600" dirty="0"/>
              <a:t>Continue </a:t>
            </a:r>
            <a:r>
              <a:rPr lang="en-US" sz="3600" i="1" dirty="0"/>
              <a:t>The Outsiders </a:t>
            </a:r>
            <a:r>
              <a:rPr lang="en-US" sz="3600" dirty="0"/>
              <a:t>quilt and finish movie (if we haven’t already)</a:t>
            </a:r>
          </a:p>
          <a:p>
            <a:r>
              <a:rPr lang="en-US" sz="3600" dirty="0"/>
              <a:t>Reading Time</a:t>
            </a:r>
          </a:p>
        </p:txBody>
      </p:sp>
    </p:spTree>
    <p:extLst>
      <p:ext uri="{BB962C8B-B14F-4D97-AF65-F5344CB8AC3E}">
        <p14:creationId xmlns:p14="http://schemas.microsoft.com/office/powerpoint/2010/main" val="1926466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0C81-5353-4C06-9FF7-1909DD95859F}"/>
              </a:ext>
            </a:extLst>
          </p:cNvPr>
          <p:cNvSpPr>
            <a:spLocks noGrp="1"/>
          </p:cNvSpPr>
          <p:nvPr>
            <p:ph type="title"/>
          </p:nvPr>
        </p:nvSpPr>
        <p:spPr/>
        <p:txBody>
          <a:bodyPr/>
          <a:lstStyle/>
          <a:p>
            <a:r>
              <a:rPr lang="en-US" dirty="0"/>
              <a:t>Socratic Seminar</a:t>
            </a:r>
          </a:p>
        </p:txBody>
      </p:sp>
      <p:sp>
        <p:nvSpPr>
          <p:cNvPr id="3" name="Content Placeholder 2">
            <a:extLst>
              <a:ext uri="{FF2B5EF4-FFF2-40B4-BE49-F238E27FC236}">
                <a16:creationId xmlns:a16="http://schemas.microsoft.com/office/drawing/2014/main" id="{3C0DC461-0853-4DE2-97C0-34229FA65014}"/>
              </a:ext>
            </a:extLst>
          </p:cNvPr>
          <p:cNvSpPr>
            <a:spLocks noGrp="1"/>
          </p:cNvSpPr>
          <p:nvPr>
            <p:ph idx="1"/>
          </p:nvPr>
        </p:nvSpPr>
        <p:spPr/>
        <p:txBody>
          <a:bodyPr>
            <a:normAutofit/>
          </a:bodyPr>
          <a:lstStyle/>
          <a:p>
            <a:pPr marL="0" indent="0">
              <a:buNone/>
            </a:pPr>
            <a:r>
              <a:rPr lang="en-US" sz="3600" dirty="0"/>
              <a:t>“_______, what do you think?”</a:t>
            </a:r>
          </a:p>
          <a:p>
            <a:pPr marL="0" indent="0">
              <a:buNone/>
            </a:pPr>
            <a:r>
              <a:rPr lang="en-US" sz="3600" dirty="0"/>
              <a:t>“I agree/disagree because ___________”</a:t>
            </a:r>
          </a:p>
        </p:txBody>
      </p:sp>
    </p:spTree>
    <p:extLst>
      <p:ext uri="{BB962C8B-B14F-4D97-AF65-F5344CB8AC3E}">
        <p14:creationId xmlns:p14="http://schemas.microsoft.com/office/powerpoint/2010/main" val="755408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06B8-3F59-4DF1-8552-752B13D11636}"/>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6FF88602-A4EB-418B-9953-0B409F760058}"/>
              </a:ext>
            </a:extLst>
          </p:cNvPr>
          <p:cNvSpPr>
            <a:spLocks noGrp="1"/>
          </p:cNvSpPr>
          <p:nvPr>
            <p:ph idx="1"/>
          </p:nvPr>
        </p:nvSpPr>
        <p:spPr/>
        <p:txBody>
          <a:bodyPr>
            <a:normAutofit/>
          </a:bodyPr>
          <a:lstStyle/>
          <a:p>
            <a:pPr marL="0" indent="0">
              <a:buNone/>
            </a:pPr>
            <a:r>
              <a:rPr lang="en-US" sz="4800" dirty="0"/>
              <a:t>Discuss Ponyboy’s evolving conception of the </a:t>
            </a:r>
            <a:r>
              <a:rPr lang="en-US" sz="4800" dirty="0" err="1"/>
              <a:t>Socs</a:t>
            </a:r>
            <a:r>
              <a:rPr lang="en-US" sz="4800" dirty="0"/>
              <a:t>. How does his opinion of the </a:t>
            </a:r>
            <a:r>
              <a:rPr lang="en-US" sz="4800" dirty="0" err="1"/>
              <a:t>Socs</a:t>
            </a:r>
            <a:r>
              <a:rPr lang="en-US" sz="4800" dirty="0"/>
              <a:t> at the end of the novel differ from his opinion at the beginning? Support your ideas with information from the text. ​​</a:t>
            </a:r>
            <a:r>
              <a:rPr lang="en-US" dirty="0"/>
              <a:t> </a:t>
            </a:r>
          </a:p>
          <a:p>
            <a:pPr marL="0" indent="0">
              <a:buNone/>
            </a:pPr>
            <a:endParaRPr lang="en-US" dirty="0"/>
          </a:p>
        </p:txBody>
      </p:sp>
    </p:spTree>
    <p:extLst>
      <p:ext uri="{BB962C8B-B14F-4D97-AF65-F5344CB8AC3E}">
        <p14:creationId xmlns:p14="http://schemas.microsoft.com/office/powerpoint/2010/main" val="1204177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EC2A0-B292-43F9-BE6D-EAB78FE5CA08}"/>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64EF91EB-A83F-4D52-8A95-5C834D4262F8}"/>
              </a:ext>
            </a:extLst>
          </p:cNvPr>
          <p:cNvSpPr>
            <a:spLocks noGrp="1"/>
          </p:cNvSpPr>
          <p:nvPr>
            <p:ph idx="1"/>
          </p:nvPr>
        </p:nvSpPr>
        <p:spPr/>
        <p:txBody>
          <a:bodyPr>
            <a:normAutofit/>
          </a:bodyPr>
          <a:lstStyle/>
          <a:p>
            <a:pPr marL="0" indent="0">
              <a:buNone/>
            </a:pPr>
            <a:r>
              <a:rPr lang="en-US" sz="4800" dirty="0"/>
              <a:t>How is “Nothing Gold Can Stay,” the Robert Frost poem that Ponyboy recites to Johnny at the church, relevant to Ponyboy and Johnny’s story? Support your ideas with information from the text.</a:t>
            </a:r>
          </a:p>
        </p:txBody>
      </p:sp>
    </p:spTree>
    <p:extLst>
      <p:ext uri="{BB962C8B-B14F-4D97-AF65-F5344CB8AC3E}">
        <p14:creationId xmlns:p14="http://schemas.microsoft.com/office/powerpoint/2010/main" val="3192165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896A-E1AA-402A-92BB-21C38BC588D1}"/>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1356A28C-6E51-4491-8299-43ED86C57CF4}"/>
              </a:ext>
            </a:extLst>
          </p:cNvPr>
          <p:cNvSpPr>
            <a:spLocks noGrp="1"/>
          </p:cNvSpPr>
          <p:nvPr>
            <p:ph idx="1"/>
          </p:nvPr>
        </p:nvSpPr>
        <p:spPr/>
        <p:txBody>
          <a:bodyPr/>
          <a:lstStyle/>
          <a:p>
            <a:pPr marL="0" indent="0">
              <a:buNone/>
            </a:pPr>
            <a:r>
              <a:rPr lang="en-US" sz="4800" dirty="0"/>
              <a:t>Discuss the role of the novel’s physical setting. How does the division between the East Side and the West Side represent the conflict within the novel itself? Support your ideas with information from the text.​ </a:t>
            </a:r>
          </a:p>
          <a:p>
            <a:pPr marL="0" indent="0">
              <a:buNone/>
            </a:pPr>
            <a:endParaRPr lang="en-US" dirty="0"/>
          </a:p>
        </p:txBody>
      </p:sp>
    </p:spTree>
    <p:extLst>
      <p:ext uri="{BB962C8B-B14F-4D97-AF65-F5344CB8AC3E}">
        <p14:creationId xmlns:p14="http://schemas.microsoft.com/office/powerpoint/2010/main" val="108662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1CD1-F5EC-4747-93DC-3B1C5470394F}"/>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78B4E5E3-5D75-4F18-BAB4-0EE2A5F841AA}"/>
              </a:ext>
            </a:extLst>
          </p:cNvPr>
          <p:cNvSpPr>
            <a:spLocks noGrp="1"/>
          </p:cNvSpPr>
          <p:nvPr>
            <p:ph idx="1"/>
          </p:nvPr>
        </p:nvSpPr>
        <p:spPr/>
        <p:txBody>
          <a:bodyPr>
            <a:normAutofit/>
          </a:bodyPr>
          <a:lstStyle/>
          <a:p>
            <a:pPr marL="0" indent="0">
              <a:buNone/>
            </a:pPr>
            <a:r>
              <a:rPr lang="en-US" sz="4800" dirty="0"/>
              <a:t>Compare and contrast the Curtis brothers, Darry, Sodapop, and Ponyboy. How does their relationship change over the course of the novel? Support your ideas with information from the text. ​</a:t>
            </a:r>
            <a:r>
              <a:rPr lang="en-US" sz="4400" dirty="0"/>
              <a:t> </a:t>
            </a:r>
          </a:p>
          <a:p>
            <a:pPr marL="0" indent="0">
              <a:buNone/>
            </a:pPr>
            <a:endParaRPr lang="en-US" dirty="0"/>
          </a:p>
        </p:txBody>
      </p:sp>
    </p:spTree>
    <p:extLst>
      <p:ext uri="{BB962C8B-B14F-4D97-AF65-F5344CB8AC3E}">
        <p14:creationId xmlns:p14="http://schemas.microsoft.com/office/powerpoint/2010/main" val="3395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ECB3-27B9-4B69-B2A5-058C0504BF69}"/>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9D1D9BD9-9CD1-4ECB-BAA3-F34CAD7BB653}"/>
              </a:ext>
            </a:extLst>
          </p:cNvPr>
          <p:cNvSpPr>
            <a:spLocks noGrp="1"/>
          </p:cNvSpPr>
          <p:nvPr>
            <p:ph idx="1"/>
          </p:nvPr>
        </p:nvSpPr>
        <p:spPr/>
        <p:txBody>
          <a:bodyPr>
            <a:normAutofit/>
          </a:bodyPr>
          <a:lstStyle/>
          <a:p>
            <a:pPr marL="0" indent="0">
              <a:buNone/>
            </a:pPr>
            <a:r>
              <a:rPr lang="en-US" sz="4800" dirty="0"/>
              <a:t>Were Johnny and Pony right to hide out? Should they have turned themselves in immediately? Support your ideas with information from the text. </a:t>
            </a:r>
          </a:p>
        </p:txBody>
      </p:sp>
    </p:spTree>
    <p:extLst>
      <p:ext uri="{BB962C8B-B14F-4D97-AF65-F5344CB8AC3E}">
        <p14:creationId xmlns:p14="http://schemas.microsoft.com/office/powerpoint/2010/main" val="139147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636D-56A1-4EA3-B33F-56633B1A65EA}"/>
              </a:ext>
            </a:extLst>
          </p:cNvPr>
          <p:cNvSpPr>
            <a:spLocks noGrp="1"/>
          </p:cNvSpPr>
          <p:nvPr>
            <p:ph type="title"/>
          </p:nvPr>
        </p:nvSpPr>
        <p:spPr/>
        <p:txBody>
          <a:bodyPr/>
          <a:lstStyle/>
          <a:p>
            <a:r>
              <a:rPr lang="en-US" i="1" dirty="0"/>
              <a:t>Outsiders </a:t>
            </a:r>
            <a:r>
              <a:rPr lang="en-US" dirty="0"/>
              <a:t>Quilt and Movie!</a:t>
            </a:r>
            <a:endParaRPr lang="en-US" i="1" dirty="0"/>
          </a:p>
        </p:txBody>
      </p:sp>
      <p:sp>
        <p:nvSpPr>
          <p:cNvPr id="3" name="Content Placeholder 2">
            <a:extLst>
              <a:ext uri="{FF2B5EF4-FFF2-40B4-BE49-F238E27FC236}">
                <a16:creationId xmlns:a16="http://schemas.microsoft.com/office/drawing/2014/main" id="{85B6E54D-E34E-4E87-A8B5-FD239F1E9CF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2441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856881"/>
            <a:ext cx="9144000" cy="2387600"/>
          </a:xfrm>
        </p:spPr>
        <p:txBody>
          <a:bodyPr>
            <a:normAutofit/>
          </a:bodyPr>
          <a:lstStyle/>
          <a:p>
            <a:r>
              <a:rPr lang="en-US" sz="11500" dirty="0">
                <a:solidFill>
                  <a:schemeClr val="bg1"/>
                </a:solidFill>
              </a:rPr>
              <a:t>Day 23</a:t>
            </a:r>
          </a:p>
        </p:txBody>
      </p:sp>
    </p:spTree>
    <p:extLst>
      <p:ext uri="{BB962C8B-B14F-4D97-AF65-F5344CB8AC3E}">
        <p14:creationId xmlns:p14="http://schemas.microsoft.com/office/powerpoint/2010/main" val="2118641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dirty="0"/>
              <a:t>Bell Ringer 5</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38281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946822"/>
            <a:ext cx="9144000" cy="2387600"/>
          </a:xfrm>
        </p:spPr>
        <p:txBody>
          <a:bodyPr>
            <a:normAutofit/>
          </a:bodyPr>
          <a:lstStyle/>
          <a:p>
            <a:r>
              <a:rPr lang="en-US" sz="11500" dirty="0">
                <a:solidFill>
                  <a:schemeClr val="bg1"/>
                </a:solidFill>
              </a:rPr>
              <a:t>Day 21</a:t>
            </a:r>
          </a:p>
        </p:txBody>
      </p:sp>
    </p:spTree>
    <p:extLst>
      <p:ext uri="{BB962C8B-B14F-4D97-AF65-F5344CB8AC3E}">
        <p14:creationId xmlns:p14="http://schemas.microsoft.com/office/powerpoint/2010/main" val="1549705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a:normAutofit/>
          </a:bodyPr>
          <a:lstStyle/>
          <a:p>
            <a:r>
              <a:rPr lang="en-US" sz="3600" dirty="0"/>
              <a:t>Introduction to narrative writing</a:t>
            </a:r>
          </a:p>
        </p:txBody>
      </p:sp>
    </p:spTree>
    <p:extLst>
      <p:ext uri="{BB962C8B-B14F-4D97-AF65-F5344CB8AC3E}">
        <p14:creationId xmlns:p14="http://schemas.microsoft.com/office/powerpoint/2010/main" val="3060070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2006783"/>
            <a:ext cx="9144000" cy="2387600"/>
          </a:xfrm>
        </p:spPr>
        <p:txBody>
          <a:bodyPr>
            <a:normAutofit/>
          </a:bodyPr>
          <a:lstStyle/>
          <a:p>
            <a:r>
              <a:rPr lang="en-US" sz="11500" dirty="0">
                <a:solidFill>
                  <a:schemeClr val="bg1"/>
                </a:solidFill>
              </a:rPr>
              <a:t>Day 24</a:t>
            </a:r>
          </a:p>
        </p:txBody>
      </p:sp>
    </p:spTree>
    <p:extLst>
      <p:ext uri="{BB962C8B-B14F-4D97-AF65-F5344CB8AC3E}">
        <p14:creationId xmlns:p14="http://schemas.microsoft.com/office/powerpoint/2010/main" val="2072525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dirty="0"/>
              <a:t>Bell Ringer 6</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0338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7141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976802"/>
            <a:ext cx="9144000" cy="2387600"/>
          </a:xfrm>
        </p:spPr>
        <p:txBody>
          <a:bodyPr>
            <a:normAutofit/>
          </a:bodyPr>
          <a:lstStyle/>
          <a:p>
            <a:r>
              <a:rPr lang="en-US" sz="11500" dirty="0">
                <a:solidFill>
                  <a:schemeClr val="bg1"/>
                </a:solidFill>
              </a:rPr>
              <a:t>Day 25</a:t>
            </a:r>
          </a:p>
        </p:txBody>
      </p:sp>
    </p:spTree>
    <p:extLst>
      <p:ext uri="{BB962C8B-B14F-4D97-AF65-F5344CB8AC3E}">
        <p14:creationId xmlns:p14="http://schemas.microsoft.com/office/powerpoint/2010/main" val="614557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dirty="0"/>
              <a:t>Bell Ringer 7</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99383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66890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dirty="0"/>
              <a:t>Bell Ringer 3</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a:normAutofit/>
          </a:bodyPr>
          <a:lstStyle/>
          <a:p>
            <a:pPr marL="0" indent="0">
              <a:buNone/>
            </a:pPr>
            <a:r>
              <a:rPr lang="en-US" sz="3600" dirty="0"/>
              <a:t>Who is your favorite character from </a:t>
            </a:r>
            <a:r>
              <a:rPr lang="en-US" sz="3600" i="1" dirty="0"/>
              <a:t>The Outsiders</a:t>
            </a:r>
            <a:r>
              <a:rPr lang="en-US" sz="3600" dirty="0"/>
              <a:t>? Why is s/he your favorite?</a:t>
            </a:r>
          </a:p>
          <a:p>
            <a:pPr marL="0" indent="0">
              <a:buNone/>
            </a:pPr>
            <a:endParaRPr lang="en-US" sz="3600" dirty="0"/>
          </a:p>
          <a:p>
            <a:pPr marL="0" indent="0" algn="ctr">
              <a:buNone/>
            </a:pPr>
            <a:r>
              <a:rPr lang="en-US" sz="4400" b="1" dirty="0">
                <a:solidFill>
                  <a:srgbClr val="FF0000"/>
                </a:solidFill>
              </a:rPr>
              <a:t>When you are done with your bell ringer, get out your IR book and read silently. While you do that, I am going to pass back a million papers.</a:t>
            </a:r>
          </a:p>
        </p:txBody>
      </p:sp>
    </p:spTree>
    <p:extLst>
      <p:ext uri="{BB962C8B-B14F-4D97-AF65-F5344CB8AC3E}">
        <p14:creationId xmlns:p14="http://schemas.microsoft.com/office/powerpoint/2010/main" val="29492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5C084-F6E0-4643-BEF8-C40F5D58FCAB}"/>
              </a:ext>
            </a:extLst>
          </p:cNvPr>
          <p:cNvSpPr>
            <a:spLocks noGrp="1"/>
          </p:cNvSpPr>
          <p:nvPr>
            <p:ph type="title"/>
          </p:nvPr>
        </p:nvSpPr>
        <p:spPr/>
        <p:txBody>
          <a:bodyPr/>
          <a:lstStyle/>
          <a:p>
            <a:r>
              <a:rPr lang="en-US" dirty="0"/>
              <a:t>Plan for the Day</a:t>
            </a:r>
          </a:p>
        </p:txBody>
      </p:sp>
      <p:sp>
        <p:nvSpPr>
          <p:cNvPr id="3" name="Content Placeholder 2">
            <a:extLst>
              <a:ext uri="{FF2B5EF4-FFF2-40B4-BE49-F238E27FC236}">
                <a16:creationId xmlns:a16="http://schemas.microsoft.com/office/drawing/2014/main" id="{AEEBBAE9-5B8F-4564-BAF1-9E5DCC062DE9}"/>
              </a:ext>
            </a:extLst>
          </p:cNvPr>
          <p:cNvSpPr>
            <a:spLocks noGrp="1"/>
          </p:cNvSpPr>
          <p:nvPr>
            <p:ph idx="1"/>
          </p:nvPr>
        </p:nvSpPr>
        <p:spPr/>
        <p:txBody>
          <a:bodyPr>
            <a:normAutofit/>
          </a:bodyPr>
          <a:lstStyle/>
          <a:p>
            <a:r>
              <a:rPr lang="en-US" sz="3600" dirty="0"/>
              <a:t>Paper pass back party</a:t>
            </a:r>
          </a:p>
          <a:p>
            <a:r>
              <a:rPr lang="en-US" sz="3600" dirty="0"/>
              <a:t>Continue seminar prep.</a:t>
            </a:r>
          </a:p>
          <a:p>
            <a:r>
              <a:rPr lang="en-US" sz="3600" i="1" dirty="0"/>
              <a:t>The Outsiders </a:t>
            </a:r>
            <a:r>
              <a:rPr lang="en-US" sz="3600" dirty="0"/>
              <a:t>Quilt</a:t>
            </a:r>
            <a:endParaRPr lang="en-US" sz="3600" i="1" dirty="0"/>
          </a:p>
        </p:txBody>
      </p:sp>
    </p:spTree>
    <p:extLst>
      <p:ext uri="{BB962C8B-B14F-4D97-AF65-F5344CB8AC3E}">
        <p14:creationId xmlns:p14="http://schemas.microsoft.com/office/powerpoint/2010/main" val="201866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C437-83D2-460C-AA02-6B336DAF71B9}"/>
              </a:ext>
            </a:extLst>
          </p:cNvPr>
          <p:cNvSpPr>
            <a:spLocks noGrp="1"/>
          </p:cNvSpPr>
          <p:nvPr>
            <p:ph type="title"/>
          </p:nvPr>
        </p:nvSpPr>
        <p:spPr/>
        <p:txBody>
          <a:bodyPr/>
          <a:lstStyle/>
          <a:p>
            <a:r>
              <a:rPr lang="en-US" dirty="0"/>
              <a:t>IR Project Update: Books that are Movies</a:t>
            </a:r>
          </a:p>
        </p:txBody>
      </p:sp>
      <p:sp>
        <p:nvSpPr>
          <p:cNvPr id="3" name="Content Placeholder 2">
            <a:extLst>
              <a:ext uri="{FF2B5EF4-FFF2-40B4-BE49-F238E27FC236}">
                <a16:creationId xmlns:a16="http://schemas.microsoft.com/office/drawing/2014/main" id="{1FFF5CB3-D4D9-4198-A2E2-BC1D24891E3D}"/>
              </a:ext>
            </a:extLst>
          </p:cNvPr>
          <p:cNvSpPr>
            <a:spLocks noGrp="1"/>
          </p:cNvSpPr>
          <p:nvPr>
            <p:ph idx="1"/>
          </p:nvPr>
        </p:nvSpPr>
        <p:spPr/>
        <p:txBody>
          <a:bodyPr>
            <a:normAutofit/>
          </a:bodyPr>
          <a:lstStyle/>
          <a:p>
            <a:pPr marL="0" indent="0">
              <a:buNone/>
            </a:pPr>
            <a:r>
              <a:rPr lang="en-US" sz="3600" dirty="0"/>
              <a:t>If you would like to read a book that is a movie, you must…</a:t>
            </a:r>
          </a:p>
          <a:p>
            <a:pPr marL="971550" lvl="1" indent="-514350">
              <a:buAutoNum type="arabicPeriod"/>
            </a:pPr>
            <a:r>
              <a:rPr lang="en-US" sz="3600" dirty="0"/>
              <a:t>Read the book (duh).</a:t>
            </a:r>
          </a:p>
          <a:p>
            <a:pPr marL="971550" lvl="1" indent="-514350">
              <a:buAutoNum type="arabicPeriod"/>
            </a:pPr>
            <a:r>
              <a:rPr lang="en-US" sz="3600" dirty="0"/>
              <a:t>Watch the movie.</a:t>
            </a:r>
          </a:p>
          <a:p>
            <a:pPr marL="971550" lvl="1" indent="-514350">
              <a:buAutoNum type="arabicPeriod"/>
            </a:pPr>
            <a:r>
              <a:rPr lang="en-US" sz="3600" dirty="0"/>
              <a:t>Make a list of SPECIFIC ways the movie is different from the book.</a:t>
            </a:r>
          </a:p>
          <a:p>
            <a:pPr marL="971550" lvl="1" indent="-514350">
              <a:buAutoNum type="arabicPeriod"/>
            </a:pPr>
            <a:r>
              <a:rPr lang="en-US" sz="3600" dirty="0"/>
              <a:t>Write a paragraph that compares the book to the movie.</a:t>
            </a:r>
          </a:p>
        </p:txBody>
      </p:sp>
    </p:spTree>
    <p:extLst>
      <p:ext uri="{BB962C8B-B14F-4D97-AF65-F5344CB8AC3E}">
        <p14:creationId xmlns:p14="http://schemas.microsoft.com/office/powerpoint/2010/main" val="986814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A6DA2-DFC7-4AA7-8A8C-883CCD2F0C18}"/>
              </a:ext>
            </a:extLst>
          </p:cNvPr>
          <p:cNvSpPr>
            <a:spLocks noGrp="1"/>
          </p:cNvSpPr>
          <p:nvPr>
            <p:ph type="title"/>
          </p:nvPr>
        </p:nvSpPr>
        <p:spPr/>
        <p:txBody>
          <a:bodyPr/>
          <a:lstStyle/>
          <a:p>
            <a:r>
              <a:rPr lang="en-US" dirty="0"/>
              <a:t>Continue Seminar Prep</a:t>
            </a:r>
          </a:p>
        </p:txBody>
      </p:sp>
      <p:sp>
        <p:nvSpPr>
          <p:cNvPr id="3" name="Content Placeholder 2">
            <a:extLst>
              <a:ext uri="{FF2B5EF4-FFF2-40B4-BE49-F238E27FC236}">
                <a16:creationId xmlns:a16="http://schemas.microsoft.com/office/drawing/2014/main" id="{923E413B-7EF5-4911-8D5A-87DBC66A628F}"/>
              </a:ext>
            </a:extLst>
          </p:cNvPr>
          <p:cNvSpPr>
            <a:spLocks noGrp="1"/>
          </p:cNvSpPr>
          <p:nvPr>
            <p:ph idx="1"/>
          </p:nvPr>
        </p:nvSpPr>
        <p:spPr/>
        <p:txBody>
          <a:bodyPr>
            <a:normAutofit/>
          </a:bodyPr>
          <a:lstStyle/>
          <a:p>
            <a:pPr marL="0" indent="0">
              <a:buNone/>
            </a:pPr>
            <a:r>
              <a:rPr lang="en-US" sz="3600" dirty="0"/>
              <a:t>Remember, all questions must have…</a:t>
            </a:r>
          </a:p>
          <a:p>
            <a:pPr marL="971550" lvl="1" indent="-514350">
              <a:buAutoNum type="arabicPeriod"/>
            </a:pPr>
            <a:r>
              <a:rPr lang="en-US" sz="3600" dirty="0"/>
              <a:t>Bullet point answer</a:t>
            </a:r>
          </a:p>
          <a:p>
            <a:pPr marL="971550" lvl="1" indent="-514350">
              <a:buAutoNum type="arabicPeriod"/>
            </a:pPr>
            <a:r>
              <a:rPr lang="en-US" sz="3600" dirty="0"/>
              <a:t>Textual evidence WITH A PAGE NUMBER</a:t>
            </a:r>
          </a:p>
          <a:p>
            <a:pPr marL="971550" lvl="1" indent="-514350">
              <a:buAutoNum type="arabicPeriod"/>
            </a:pPr>
            <a:r>
              <a:rPr lang="en-US" sz="3600" dirty="0"/>
              <a:t>Connection to your life, another text, or something going on in the world.</a:t>
            </a:r>
          </a:p>
          <a:p>
            <a:pPr marL="0" indent="0">
              <a:buNone/>
            </a:pPr>
            <a:endParaRPr lang="en-US" sz="4000" dirty="0"/>
          </a:p>
          <a:p>
            <a:pPr marL="0" indent="0" algn="ctr">
              <a:buNone/>
            </a:pPr>
            <a:r>
              <a:rPr lang="en-US" sz="4400" b="1" dirty="0">
                <a:solidFill>
                  <a:srgbClr val="FF0000"/>
                </a:solidFill>
              </a:rPr>
              <a:t>The next class period is the seminar!</a:t>
            </a:r>
          </a:p>
        </p:txBody>
      </p:sp>
    </p:spTree>
    <p:extLst>
      <p:ext uri="{BB962C8B-B14F-4D97-AF65-F5344CB8AC3E}">
        <p14:creationId xmlns:p14="http://schemas.microsoft.com/office/powerpoint/2010/main" val="35010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9380F-942C-4F74-A1F8-5A69306A4D9F}"/>
              </a:ext>
            </a:extLst>
          </p:cNvPr>
          <p:cNvPicPr>
            <a:picLocks noChangeAspect="1"/>
          </p:cNvPicPr>
          <p:nvPr/>
        </p:nvPicPr>
        <p:blipFill rotWithShape="1">
          <a:blip r:embed="rId2"/>
          <a:srcRect t="5816" b="19184"/>
          <a:stretch/>
        </p:blipFill>
        <p:spPr>
          <a:xfrm>
            <a:off x="20" y="10"/>
            <a:ext cx="12191980" cy="6857990"/>
          </a:xfrm>
          <a:prstGeom prst="rect">
            <a:avLst/>
          </a:prstGeom>
        </p:spPr>
      </p:pic>
      <p:sp>
        <p:nvSpPr>
          <p:cNvPr id="2" name="Title 1">
            <a:extLst>
              <a:ext uri="{FF2B5EF4-FFF2-40B4-BE49-F238E27FC236}">
                <a16:creationId xmlns:a16="http://schemas.microsoft.com/office/drawing/2014/main" id="{0617E04D-5EAA-4E80-A661-F2BA834ECF5D}"/>
              </a:ext>
            </a:extLst>
          </p:cNvPr>
          <p:cNvSpPr>
            <a:spLocks noGrp="1"/>
          </p:cNvSpPr>
          <p:nvPr>
            <p:ph type="title"/>
          </p:nvPr>
        </p:nvSpPr>
        <p:spPr>
          <a:xfrm>
            <a:off x="4558728" y="6261652"/>
            <a:ext cx="7633252" cy="596348"/>
          </a:xfrm>
          <a:solidFill>
            <a:schemeClr val="bg2">
              <a:lumMod val="50000"/>
            </a:schemeClr>
          </a:solidFill>
        </p:spPr>
        <p:txBody>
          <a:bodyPr vert="horz" lIns="91440" tIns="45720" rIns="91440" bIns="45720" rtlCol="0" anchor="ctr">
            <a:normAutofit/>
          </a:bodyPr>
          <a:lstStyle/>
          <a:p>
            <a:pPr algn="ctr"/>
            <a:r>
              <a:rPr lang="en-US" sz="3600" i="1" dirty="0">
                <a:solidFill>
                  <a:schemeClr val="bg1"/>
                </a:solidFill>
              </a:rPr>
              <a:t>The Outsiders “</a:t>
            </a:r>
            <a:r>
              <a:rPr lang="en-US" sz="3600" dirty="0">
                <a:solidFill>
                  <a:schemeClr val="bg1"/>
                </a:solidFill>
              </a:rPr>
              <a:t>quilt square” examples.</a:t>
            </a:r>
          </a:p>
        </p:txBody>
      </p:sp>
    </p:spTree>
    <p:extLst>
      <p:ext uri="{BB962C8B-B14F-4D97-AF65-F5344CB8AC3E}">
        <p14:creationId xmlns:p14="http://schemas.microsoft.com/office/powerpoint/2010/main" val="1354719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0831E-FCE4-4201-869A-09FFC0B01C86}"/>
              </a:ext>
            </a:extLst>
          </p:cNvPr>
          <p:cNvSpPr>
            <a:spLocks noGrp="1"/>
          </p:cNvSpPr>
          <p:nvPr>
            <p:ph type="ctrTitle"/>
          </p:nvPr>
        </p:nvSpPr>
        <p:spPr>
          <a:xfrm>
            <a:off x="1524000" y="1961812"/>
            <a:ext cx="9144000" cy="2387600"/>
          </a:xfrm>
        </p:spPr>
        <p:txBody>
          <a:bodyPr>
            <a:normAutofit/>
          </a:bodyPr>
          <a:lstStyle/>
          <a:p>
            <a:r>
              <a:rPr lang="en-US" sz="11500" dirty="0">
                <a:solidFill>
                  <a:schemeClr val="bg1"/>
                </a:solidFill>
              </a:rPr>
              <a:t>Day 22</a:t>
            </a:r>
          </a:p>
        </p:txBody>
      </p:sp>
    </p:spTree>
    <p:extLst>
      <p:ext uri="{BB962C8B-B14F-4D97-AF65-F5344CB8AC3E}">
        <p14:creationId xmlns:p14="http://schemas.microsoft.com/office/powerpoint/2010/main" val="34536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1121-8B94-4171-9289-75C43C7F9273}"/>
              </a:ext>
            </a:extLst>
          </p:cNvPr>
          <p:cNvSpPr>
            <a:spLocks noGrp="1"/>
          </p:cNvSpPr>
          <p:nvPr>
            <p:ph type="title"/>
          </p:nvPr>
        </p:nvSpPr>
        <p:spPr/>
        <p:txBody>
          <a:bodyPr/>
          <a:lstStyle/>
          <a:p>
            <a:r>
              <a:rPr lang="en-US" dirty="0"/>
              <a:t>Bell Ringer 4</a:t>
            </a:r>
          </a:p>
        </p:txBody>
      </p:sp>
      <p:sp>
        <p:nvSpPr>
          <p:cNvPr id="3" name="Content Placeholder 2">
            <a:extLst>
              <a:ext uri="{FF2B5EF4-FFF2-40B4-BE49-F238E27FC236}">
                <a16:creationId xmlns:a16="http://schemas.microsoft.com/office/drawing/2014/main" id="{2D63ABA6-0EDB-4F3F-8A12-5EC0AA21A1EF}"/>
              </a:ext>
            </a:extLst>
          </p:cNvPr>
          <p:cNvSpPr>
            <a:spLocks noGrp="1"/>
          </p:cNvSpPr>
          <p:nvPr>
            <p:ph idx="1"/>
          </p:nvPr>
        </p:nvSpPr>
        <p:spPr/>
        <p:txBody>
          <a:bodyPr>
            <a:normAutofit/>
          </a:bodyPr>
          <a:lstStyle/>
          <a:p>
            <a:pPr marL="0" indent="0">
              <a:buNone/>
            </a:pPr>
            <a:r>
              <a:rPr lang="en-US" sz="3600" dirty="0"/>
              <a:t>Why is it important to learn how to have a formal, respectful discussion? What does a respectful discussion look like/sound like?</a:t>
            </a:r>
          </a:p>
        </p:txBody>
      </p:sp>
    </p:spTree>
    <p:extLst>
      <p:ext uri="{BB962C8B-B14F-4D97-AF65-F5344CB8AC3E}">
        <p14:creationId xmlns:p14="http://schemas.microsoft.com/office/powerpoint/2010/main" val="1022146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470</Words>
  <Application>Microsoft Office PowerPoint</Application>
  <PresentationFormat>Widescreen</PresentationFormat>
  <Paragraphs>55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Unit 2 Days 21-25</vt:lpstr>
      <vt:lpstr>Day 21</vt:lpstr>
      <vt:lpstr>Bell Ringer 3</vt:lpstr>
      <vt:lpstr>Plan for the Day</vt:lpstr>
      <vt:lpstr>IR Project Update: Books that are Movies</vt:lpstr>
      <vt:lpstr>Continue Seminar Prep</vt:lpstr>
      <vt:lpstr>The Outsiders “quilt square” examples.</vt:lpstr>
      <vt:lpstr>Day 22</vt:lpstr>
      <vt:lpstr>Bell Ringer 4</vt:lpstr>
      <vt:lpstr>Plan for the Day</vt:lpstr>
      <vt:lpstr>Socratic Seminar</vt:lpstr>
      <vt:lpstr>Question 1</vt:lpstr>
      <vt:lpstr>Question 2</vt:lpstr>
      <vt:lpstr>Question 3</vt:lpstr>
      <vt:lpstr>Question 4</vt:lpstr>
      <vt:lpstr>Question 5</vt:lpstr>
      <vt:lpstr>Outsiders Quilt and Movie!</vt:lpstr>
      <vt:lpstr>Day 23</vt:lpstr>
      <vt:lpstr>Bell Ringer 5</vt:lpstr>
      <vt:lpstr>Plan for the Day</vt:lpstr>
      <vt:lpstr>Day 24</vt:lpstr>
      <vt:lpstr>Bell Ringer 6</vt:lpstr>
      <vt:lpstr>Plan for the Day</vt:lpstr>
      <vt:lpstr>Day 25</vt:lpstr>
      <vt:lpstr>Bell Ringer 7</vt:lpstr>
      <vt:lpstr>Plan for the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CHARLTON ELIZABETH</cp:lastModifiedBy>
  <cp:revision>2</cp:revision>
  <dcterms:created xsi:type="dcterms:W3CDTF">2013-07-15T20:26:40Z</dcterms:created>
  <dcterms:modified xsi:type="dcterms:W3CDTF">2018-01-22T18:08:20Z</dcterms:modified>
</cp:coreProperties>
</file>